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8078-0A05-43FF-BF58-477937AC95A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AB0D-5133-4047-8F57-C5CA4DF62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981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8078-0A05-43FF-BF58-477937AC95A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AB0D-5133-4047-8F57-C5CA4DF62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9191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8078-0A05-43FF-BF58-477937AC95A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AB0D-5133-4047-8F57-C5CA4DF62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639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8078-0A05-43FF-BF58-477937AC95A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AB0D-5133-4047-8F57-C5CA4DF62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2148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8078-0A05-43FF-BF58-477937AC95A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AB0D-5133-4047-8F57-C5CA4DF62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7985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8078-0A05-43FF-BF58-477937AC95A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AB0D-5133-4047-8F57-C5CA4DF62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2238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8078-0A05-43FF-BF58-477937AC95A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AB0D-5133-4047-8F57-C5CA4DF62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7636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8078-0A05-43FF-BF58-477937AC95A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AB0D-5133-4047-8F57-C5CA4DF62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08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8078-0A05-43FF-BF58-477937AC95A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AB0D-5133-4047-8F57-C5CA4DF62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976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8078-0A05-43FF-BF58-477937AC95A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AB0D-5133-4047-8F57-C5CA4DF62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2469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8078-0A05-43FF-BF58-477937AC95A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AB0D-5133-4047-8F57-C5CA4DF62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2609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A8078-0A05-43FF-BF58-477937AC95A4}" type="datetimeFigureOut">
              <a:rPr lang="en-AU" smtClean="0"/>
              <a:t>6/06/2020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1AB0D-5133-4047-8F57-C5CA4DF62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156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14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1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://tabletopwhale.com/2014/10/24/3-different-ways-to-breathe.html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hms.harvard.edu/news/harvard-medicine/extra-sensory-perceptions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20.mp4"/><Relationship Id="rId7" Type="http://schemas.openxmlformats.org/officeDocument/2006/relationships/image" Target="../media/image27.png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0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MRS GREN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2692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496838"/>
            <a:ext cx="111887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you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grow,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your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skin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grows with you.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But some living things, including </a:t>
            </a:r>
            <a:r>
              <a:rPr lang="en-AU" sz="24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spiders, snakes, crabs,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most </a:t>
            </a:r>
            <a:r>
              <a:rPr lang="en-AU" sz="24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insects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hard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exoskeleton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a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skin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does not grow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 them.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1" dirty="0" smtClean="0">
                <a:solidFill>
                  <a:srgbClr val="A4B0BE"/>
                </a:solidFill>
                <a:effectLst/>
                <a:latin typeface="Arial" panose="020B0604020202020204" pitchFamily="34" charset="0"/>
              </a:rPr>
              <a:t>Snakes need to cast off their skin to grow while crabs need to get rid of their exoskeleton.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19662.597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2800" y="3122930"/>
            <a:ext cx="6375400" cy="350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8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6200" y="557937"/>
            <a:ext cx="11988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they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grow too big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their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exoskeleton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their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skin,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those animals must shed it in a process known as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moulting.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Check out the gifs below to see a </a:t>
            </a:r>
            <a:r>
              <a:rPr lang="en-AU" sz="24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cicada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a </a:t>
            </a:r>
            <a:r>
              <a:rPr lang="en-AU" sz="24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scorpion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moulting (the process is actually slower)!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528861513.206481f/1528861513120-3125898474844858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165" y="3111500"/>
            <a:ext cx="2213485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1528861667.142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13867" y="3111500"/>
            <a:ext cx="6119283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8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9300" y="492036"/>
            <a:ext cx="10871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All living things are also capable of </a:t>
            </a:r>
            <a:r>
              <a:rPr lang="en-AU" sz="28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reproduction.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Reproduction means that the </a:t>
            </a:r>
            <a:r>
              <a:rPr lang="en-AU" sz="28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organism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produce </a:t>
            </a:r>
            <a:r>
              <a:rPr lang="en-AU" sz="28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offspring,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babies!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19057.05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8189" y="3263900"/>
            <a:ext cx="5170311" cy="2908300"/>
          </a:xfrm>
          <a:prstGeom prst="rect">
            <a:avLst/>
          </a:prstGeom>
        </p:spPr>
      </p:pic>
      <p:pic>
        <p:nvPicPr>
          <p:cNvPr id="4" name="1509326722.1240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0799" y="3263900"/>
            <a:ext cx="5170311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" y="588139"/>
            <a:ext cx="112649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Reproduction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important to ensure that the species </a:t>
            </a:r>
            <a:r>
              <a:rPr lang="en-AU" sz="24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survives.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organisms of a species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do not successfully reproduce,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species will eventually die off and become </a:t>
            </a:r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extinct.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1" dirty="0" smtClean="0">
                <a:solidFill>
                  <a:srgbClr val="95A5A6"/>
                </a:solidFill>
                <a:effectLst/>
                <a:latin typeface="Arial" panose="020B0604020202020204" pitchFamily="34" charset="0"/>
              </a:rPr>
              <a:t>The Tasmanian tiger went extinct in 1936, after the last captive individual died.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3930470.937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6600" y="3429714"/>
            <a:ext cx="5854700" cy="332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2600" y="409139"/>
            <a:ext cx="114173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 two types of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reproduction.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0FB9B1"/>
                </a:solidFill>
                <a:effectLst/>
                <a:latin typeface="Arial" panose="020B0604020202020204" pitchFamily="34" charset="0"/>
              </a:rPr>
              <a:t>Sexual reproduction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when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cell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female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cell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a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FB9B1"/>
                </a:solidFill>
                <a:effectLst/>
                <a:latin typeface="Arial" panose="020B0604020202020204" pitchFamily="34" charset="0"/>
              </a:rPr>
              <a:t>combine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create a </a:t>
            </a:r>
            <a:r>
              <a:rPr lang="en-AU" sz="24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new cell.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Most animals and plants reproduce in this way.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EB3B5A"/>
                </a:solidFill>
                <a:effectLst/>
                <a:latin typeface="Arial" panose="020B0604020202020204" pitchFamily="34" charset="0"/>
              </a:rPr>
              <a:t>Asexual reproduction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when one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cell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EB3B5A"/>
                </a:solidFill>
                <a:effectLst/>
                <a:latin typeface="Arial" panose="020B0604020202020204" pitchFamily="34" charset="0"/>
              </a:rPr>
              <a:t>splits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 two </a:t>
            </a:r>
            <a:r>
              <a:rPr lang="en-AU" sz="24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identical cells,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you can see below.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Unicellular organisms,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bacteria, reproduce in this way.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3155.455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8650" y="3833693"/>
            <a:ext cx="5822950" cy="287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3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21439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 do living things get the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do all of this </a:t>
            </a:r>
            <a:r>
              <a:rPr lang="en-AU" sz="2400" b="1" i="0" dirty="0" smtClean="0">
                <a:solidFill>
                  <a:srgbClr val="6AB04C"/>
                </a:solidFill>
                <a:effectLst/>
                <a:latin typeface="Arial" panose="020B0604020202020204" pitchFamily="34" charset="0"/>
              </a:rPr>
              <a:t>moving, growing, and reproducing?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get it through </a:t>
            </a:r>
            <a:r>
              <a:rPr lang="en-AU" sz="2400" b="1" i="0" dirty="0" smtClean="0">
                <a:solidFill>
                  <a:srgbClr val="5F27CD"/>
                </a:solidFill>
                <a:effectLst/>
                <a:latin typeface="Arial" panose="020B0604020202020204" pitchFamily="34" charset="0"/>
              </a:rPr>
              <a:t>nutrition!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Nutrition is the process by which organisms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take in and use food,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is made up of </a:t>
            </a:r>
            <a:r>
              <a:rPr lang="en-AU" sz="2400" b="1" i="0" dirty="0" smtClean="0">
                <a:solidFill>
                  <a:srgbClr val="8F67DC"/>
                </a:solidFill>
                <a:effectLst/>
                <a:latin typeface="Arial" panose="020B0604020202020204" pitchFamily="34" charset="0"/>
              </a:rPr>
              <a:t>nutrients.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Most </a:t>
            </a:r>
            <a:r>
              <a:rPr lang="en-AU" sz="24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plants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take in </a:t>
            </a:r>
            <a:r>
              <a:rPr lang="en-AU" sz="2400" b="1" i="0" dirty="0" smtClean="0">
                <a:solidFill>
                  <a:srgbClr val="8F67DC"/>
                </a:solidFill>
                <a:effectLst/>
                <a:latin typeface="Arial" panose="020B0604020202020204" pitchFamily="34" charset="0"/>
              </a:rPr>
              <a:t>nutrients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 </a:t>
            </a:r>
            <a:r>
              <a:rPr lang="en-AU" sz="2400" b="1" i="0" dirty="0" smtClean="0">
                <a:solidFill>
                  <a:srgbClr val="4F3412"/>
                </a:solidFill>
                <a:effectLst/>
                <a:latin typeface="Arial" panose="020B0604020202020204" pitchFamily="34" charset="0"/>
              </a:rPr>
              <a:t>soil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through their </a:t>
            </a:r>
            <a:r>
              <a:rPr lang="en-AU" sz="2400" b="1" i="0" dirty="0" smtClean="0">
                <a:solidFill>
                  <a:srgbClr val="5F27CD"/>
                </a:solidFill>
                <a:effectLst/>
                <a:latin typeface="Arial" panose="020B0604020202020204" pitchFamily="34" charset="0"/>
              </a:rPr>
              <a:t>roots.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Animals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must </a:t>
            </a:r>
            <a:r>
              <a:rPr lang="en-AU" sz="2400" b="1" i="0" dirty="0" smtClean="0">
                <a:solidFill>
                  <a:srgbClr val="5F27CD"/>
                </a:solidFill>
                <a:effectLst/>
                <a:latin typeface="Arial" panose="020B0604020202020204" pitchFamily="34" charset="0"/>
              </a:rPr>
              <a:t>eat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8F67DC"/>
                </a:solidFill>
                <a:effectLst/>
                <a:latin typeface="Arial" panose="020B0604020202020204" pitchFamily="34" charset="0"/>
              </a:rPr>
              <a:t>other organisms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nutrition.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5247.3907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54800" y="838200"/>
            <a:ext cx="5384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0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7900" y="294839"/>
            <a:ext cx="102235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Not all </a:t>
            </a:r>
            <a:r>
              <a:rPr lang="en-AU" sz="24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plants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get their </a:t>
            </a:r>
            <a:r>
              <a:rPr lang="en-AU" sz="2400" b="1" i="0" dirty="0" smtClean="0">
                <a:solidFill>
                  <a:srgbClr val="8F67DC"/>
                </a:solidFill>
                <a:effectLst/>
                <a:latin typeface="Arial" panose="020B0604020202020204" pitchFamily="34" charset="0"/>
              </a:rPr>
              <a:t>nutrients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 absorbing them from the soil.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 plants are </a:t>
            </a:r>
            <a:r>
              <a:rPr lang="en-AU" sz="2400" b="1" i="0" dirty="0" smtClean="0">
                <a:solidFill>
                  <a:srgbClr val="5F27CD"/>
                </a:solidFill>
                <a:effectLst/>
                <a:latin typeface="Arial" panose="020B0604020202020204" pitchFamily="34" charset="0"/>
              </a:rPr>
              <a:t>carnivorous,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means they eat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insects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sometimes even small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rodents!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Venus flytrap shown below is a species of carnivorous plant that mainly eats ants, but will also eat flies, beetles and spiders!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Images/Content/Maths/1381959618830-9378121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3351213"/>
            <a:ext cx="47625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6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6900" y="384939"/>
            <a:ext cx="11023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8F67DC"/>
                </a:solidFill>
                <a:effectLst/>
                <a:latin typeface="Arial" panose="020B0604020202020204" pitchFamily="34" charset="0"/>
              </a:rPr>
              <a:t>food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organisms take in through </a:t>
            </a:r>
            <a:r>
              <a:rPr lang="en-AU" sz="2400" b="1" i="0" dirty="0" smtClean="0">
                <a:solidFill>
                  <a:srgbClr val="5F27CD"/>
                </a:solidFill>
                <a:effectLst/>
                <a:latin typeface="Arial" panose="020B0604020202020204" pitchFamily="34" charset="0"/>
              </a:rPr>
              <a:t>eating or other processes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needs to be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broken down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 a </a:t>
            </a:r>
            <a:r>
              <a:rPr lang="en-AU" sz="2400" b="1" i="0" dirty="0" smtClean="0">
                <a:solidFill>
                  <a:srgbClr val="8F67DC"/>
                </a:solidFill>
                <a:effectLst/>
                <a:latin typeface="Arial" panose="020B0604020202020204" pitchFamily="34" charset="0"/>
              </a:rPr>
              <a:t>useful form.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why living things carry out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respiration.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might think that respiration is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breathing,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but it is actually a </a:t>
            </a:r>
            <a:r>
              <a:rPr lang="en-AU" sz="2400" b="1" i="0" dirty="0" smtClean="0">
                <a:solidFill>
                  <a:srgbClr val="78D3DB"/>
                </a:solidFill>
                <a:effectLst/>
                <a:latin typeface="Arial" panose="020B0604020202020204" pitchFamily="34" charset="0"/>
              </a:rPr>
              <a:t>chemical process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turns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oxygen and food into energy.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Plants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do not breathe, but they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carry out respiration!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10709286.88077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0900" y="3738843"/>
            <a:ext cx="3746500" cy="312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6900" y="397639"/>
            <a:ext cx="11099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CEA07E"/>
                </a:solidFill>
                <a:effectLst/>
                <a:latin typeface="Arial" panose="020B0604020202020204" pitchFamily="34" charset="0"/>
              </a:rPr>
              <a:t>Animals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take in oxygen through their </a:t>
            </a:r>
            <a:r>
              <a:rPr lang="en-AU" sz="2400" b="1" i="0" dirty="0" smtClean="0">
                <a:solidFill>
                  <a:srgbClr val="78D3DB"/>
                </a:solidFill>
                <a:effectLst/>
                <a:latin typeface="Arial" panose="020B0604020202020204" pitchFamily="34" charset="0"/>
              </a:rPr>
              <a:t>lungs,</a:t>
            </a:r>
            <a:r>
              <a:rPr lang="en-AU" sz="2400" b="1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79992"/>
                </a:solidFill>
                <a:effectLst/>
                <a:latin typeface="Arial" panose="020B0604020202020204" pitchFamily="34" charset="0"/>
              </a:rPr>
              <a:t>fish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breathe with their </a:t>
            </a:r>
            <a:r>
              <a:rPr lang="en-AU" sz="2400" b="1" i="0" dirty="0" smtClean="0">
                <a:solidFill>
                  <a:srgbClr val="78D3DB"/>
                </a:solidFill>
                <a:effectLst/>
                <a:latin typeface="Arial" panose="020B0604020202020204" pitchFamily="34" charset="0"/>
              </a:rPr>
              <a:t>gills,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plants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use their </a:t>
            </a:r>
            <a:r>
              <a:rPr lang="en-AU" sz="2400" b="1" i="0" dirty="0" smtClean="0">
                <a:solidFill>
                  <a:srgbClr val="78D3DB"/>
                </a:solidFill>
                <a:effectLst/>
                <a:latin typeface="Arial" panose="020B0604020202020204" pitchFamily="34" charset="0"/>
              </a:rPr>
              <a:t>leaves.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Check out </a:t>
            </a:r>
            <a:r>
              <a:rPr lang="en-AU" sz="2400" b="0" i="0" u="none" strike="noStrike" dirty="0" smtClean="0">
                <a:solidFill>
                  <a:srgbClr val="0780B0"/>
                </a:solidFill>
                <a:effectLst/>
                <a:latin typeface="Arial" panose="020B0604020202020204" pitchFamily="34" charset="0"/>
                <a:hlinkClick r:id="rId2"/>
              </a:rPr>
              <a:t>this link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an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animation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different ways of breathing!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During respiration, </a:t>
            </a:r>
            <a:r>
              <a:rPr lang="en-AU" sz="2400" b="1" i="0" dirty="0" smtClean="0">
                <a:solidFill>
                  <a:srgbClr val="8F67DC"/>
                </a:solidFill>
                <a:effectLst/>
                <a:latin typeface="Arial" panose="020B0604020202020204" pitchFamily="34" charset="0"/>
              </a:rPr>
              <a:t>glucose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(sugar) from food and </a:t>
            </a:r>
            <a:r>
              <a:rPr lang="en-AU" sz="2400" b="1" i="0" dirty="0" smtClean="0">
                <a:solidFill>
                  <a:srgbClr val="78D3DB"/>
                </a:solidFill>
                <a:effectLst/>
                <a:latin typeface="Arial" panose="020B0604020202020204" pitchFamily="34" charset="0"/>
              </a:rPr>
              <a:t>oxygen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converted into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is used for all the processes that keep things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alive.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500852730.363211f/1500852734168-150539743897748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75" y="3252788"/>
            <a:ext cx="285750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246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0" y="141238"/>
            <a:ext cx="10718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F79F1F"/>
                </a:solidFill>
                <a:effectLst/>
                <a:latin typeface="Arial" panose="020B0604020202020204" pitchFamily="34" charset="0"/>
              </a:rPr>
              <a:t>Not all of the substances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organisms take in are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useful.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Respiration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photosynthesis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occur in organisms also create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waste products.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All living things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remove waste products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through a process called </a:t>
            </a:r>
            <a:r>
              <a:rPr lang="en-AU" sz="2400" b="1" i="0" dirty="0" smtClean="0">
                <a:solidFill>
                  <a:srgbClr val="F79F1F"/>
                </a:solidFill>
                <a:effectLst/>
                <a:latin typeface="Arial" panose="020B0604020202020204" pitchFamily="34" charset="0"/>
              </a:rPr>
              <a:t>excretion.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8669867.1924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25900" y="2538462"/>
            <a:ext cx="4141738" cy="414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2146" y="1301234"/>
            <a:ext cx="72539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lesson, you should be able to: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063144"/>
              </p:ext>
            </p:extLst>
          </p:nvPr>
        </p:nvGraphicFramePr>
        <p:xfrm>
          <a:off x="508000" y="2012474"/>
          <a:ext cx="10515600" cy="1082040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:a16="http://schemas.microsoft.com/office/drawing/2014/main" val="3003290472"/>
                    </a:ext>
                  </a:extLst>
                </a:gridCol>
                <a:gridCol w="9410700">
                  <a:extLst>
                    <a:ext uri="{9D8B030D-6E8A-4147-A177-3AD203B41FA5}">
                      <a16:colId xmlns:a16="http://schemas.microsoft.com/office/drawing/2014/main" val="2868268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dirty="0">
                          <a:effectLst/>
                          <a:latin typeface="KaTeX_Main"/>
                        </a:rPr>
                        <a:t>1</a:t>
                      </a:r>
                      <a:r>
                        <a:rPr lang="en-AU" sz="2800" dirty="0">
                          <a:effectLst/>
                        </a:rPr>
                        <a:t>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>
                          <a:solidFill>
                            <a:srgbClr val="009900"/>
                          </a:solidFill>
                          <a:effectLst/>
                        </a:rPr>
                        <a:t>Define</a:t>
                      </a:r>
                      <a:r>
                        <a:rPr lang="en-AU" sz="2800" b="1">
                          <a:effectLst/>
                        </a:rPr>
                        <a:t> </a:t>
                      </a:r>
                      <a:r>
                        <a:rPr lang="en-AU" sz="2800" b="1">
                          <a:solidFill>
                            <a:srgbClr val="A3CB38"/>
                          </a:solidFill>
                          <a:effectLst/>
                        </a:rPr>
                        <a:t>living,</a:t>
                      </a:r>
                      <a:r>
                        <a:rPr lang="en-AU" sz="2800" b="1">
                          <a:effectLst/>
                        </a:rPr>
                        <a:t> </a:t>
                      </a:r>
                      <a:r>
                        <a:rPr lang="en-AU" sz="2800" b="1">
                          <a:solidFill>
                            <a:srgbClr val="0A3D62"/>
                          </a:solidFill>
                          <a:effectLst/>
                        </a:rPr>
                        <a:t>non-living,</a:t>
                      </a:r>
                      <a:r>
                        <a:rPr lang="en-AU" sz="2800" b="1">
                          <a:effectLst/>
                        </a:rPr>
                        <a:t> alive and dead.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294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  <a:latin typeface="KaTeX_Main"/>
                        </a:rPr>
                        <a:t>2</a:t>
                      </a:r>
                      <a:r>
                        <a:rPr lang="en-AU" sz="2800">
                          <a:effectLst/>
                        </a:rPr>
                        <a:t>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 dirty="0">
                          <a:solidFill>
                            <a:srgbClr val="009900"/>
                          </a:solidFill>
                          <a:effectLst/>
                        </a:rPr>
                        <a:t>Explain</a:t>
                      </a:r>
                      <a:r>
                        <a:rPr lang="en-AU" sz="2800" b="1" dirty="0">
                          <a:effectLst/>
                        </a:rPr>
                        <a:t> the acronym </a:t>
                      </a:r>
                      <a:r>
                        <a:rPr lang="en-AU" sz="2800" b="1" dirty="0">
                          <a:solidFill>
                            <a:srgbClr val="F7B731"/>
                          </a:solidFill>
                          <a:effectLst/>
                        </a:rPr>
                        <a:t>MRS GREN</a:t>
                      </a:r>
                      <a:r>
                        <a:rPr lang="en-AU" sz="2800" b="1" dirty="0">
                          <a:effectLst/>
                        </a:rPr>
                        <a:t> and each </a:t>
                      </a:r>
                      <a:r>
                        <a:rPr lang="en-AU" sz="2800" b="1" dirty="0">
                          <a:solidFill>
                            <a:srgbClr val="6AB04C"/>
                          </a:solidFill>
                          <a:effectLst/>
                        </a:rPr>
                        <a:t>life process.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587533"/>
                  </a:ext>
                </a:extLst>
              </a:tr>
            </a:tbl>
          </a:graphicData>
        </a:graphic>
      </p:graphicFrame>
      <p:pic>
        <p:nvPicPr>
          <p:cNvPr id="4" name="1528858223.427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9100" y="3314700"/>
            <a:ext cx="35433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2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3200" y="622638"/>
            <a:ext cx="112903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CEA07E"/>
                </a:solidFill>
                <a:effectLst/>
                <a:latin typeface="Arial" panose="020B0604020202020204" pitchFamily="34" charset="0"/>
              </a:rPr>
              <a:t>Animals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breathe in oxygen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F79F1F"/>
                </a:solidFill>
                <a:effectLst/>
                <a:latin typeface="Arial" panose="020B0604020202020204" pitchFamily="34" charset="0"/>
              </a:rPr>
              <a:t>excrete carbon dioxide.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Luckily for us, </a:t>
            </a:r>
            <a:r>
              <a:rPr lang="en-AU" sz="24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plants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F79F1F"/>
                </a:solidFill>
                <a:effectLst/>
                <a:latin typeface="Arial" panose="020B0604020202020204" pitchFamily="34" charset="0"/>
              </a:rPr>
              <a:t>absorb carbon dioxide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excrete oxygen!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Without these plants and other species, such as algae, that can excrete oxygen we would not be able to survive.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German/1515444913.584091g/1515444917957-835793257584727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2660650"/>
            <a:ext cx="60960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481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31900" y="638939"/>
            <a:ext cx="108077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All living things are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sensitive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 </a:t>
            </a:r>
            <a:r>
              <a:rPr lang="en-AU" sz="24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environment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around them.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you will know that if you </a:t>
            </a:r>
            <a:r>
              <a:rPr lang="en-AU" sz="2400" b="1" i="0" dirty="0" smtClean="0">
                <a:solidFill>
                  <a:srgbClr val="CEA07E"/>
                </a:solidFill>
                <a:effectLst/>
                <a:latin typeface="Arial" panose="020B0604020202020204" pitchFamily="34" charset="0"/>
              </a:rPr>
              <a:t>touch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something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hot,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hurts and you </a:t>
            </a:r>
            <a:r>
              <a:rPr lang="en-AU" sz="2400" b="1" i="0" dirty="0" smtClean="0">
                <a:solidFill>
                  <a:srgbClr val="CEA07E"/>
                </a:solidFill>
                <a:effectLst/>
                <a:latin typeface="Arial" panose="020B0604020202020204" pitchFamily="34" charset="0"/>
              </a:rPr>
              <a:t>respond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 quickly moving your hand away.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Animals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generally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respond very quickly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changes in their environment.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Plants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also respond but usually much more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slowly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 animals.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8676399.362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6050" y="3685927"/>
            <a:ext cx="4222750" cy="325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6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44600" y="165438"/>
            <a:ext cx="1050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 not all </a:t>
            </a:r>
            <a:r>
              <a:rPr lang="en-AU" sz="24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plants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respond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slowly.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Mimosa </a:t>
            </a:r>
            <a:r>
              <a:rPr lang="en-AU" sz="2400" b="0" i="1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pudica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also known as the </a:t>
            </a:r>
            <a:r>
              <a:rPr lang="en-AU" sz="24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"sensitive plant"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the </a:t>
            </a:r>
            <a:r>
              <a:rPr lang="en-AU" sz="24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"shame plant",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when its leaves are touched or shaken, they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rapidly fold inward.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can see the </a:t>
            </a:r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Mimosa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action below!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8676992.277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21100" y="3000375"/>
            <a:ext cx="5143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219839"/>
            <a:ext cx="113157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453E87"/>
                </a:solidFill>
                <a:effectLst/>
                <a:latin typeface="Arial" panose="020B0604020202020204" pitchFamily="34" charset="0"/>
              </a:rPr>
              <a:t>stimulus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change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environment that </a:t>
            </a:r>
            <a:r>
              <a:rPr lang="en-AU" sz="2400" b="1" i="0" dirty="0" smtClean="0">
                <a:solidFill>
                  <a:srgbClr val="453E87"/>
                </a:solidFill>
                <a:effectLst/>
                <a:latin typeface="Arial" panose="020B0604020202020204" pitchFamily="34" charset="0"/>
              </a:rPr>
              <a:t>causes a response.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Senses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used to detect stimuli. Humans have many senses including 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five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you may know: </a:t>
            </a:r>
            <a:r>
              <a:rPr lang="en-AU" sz="2400" b="1" i="0" dirty="0" smtClean="0">
                <a:solidFill>
                  <a:srgbClr val="6AB04C"/>
                </a:solidFill>
                <a:effectLst/>
                <a:latin typeface="Arial" panose="020B0604020202020204" pitchFamily="34" charset="0"/>
              </a:rPr>
              <a:t>smell, taste, sight, touch, and hearing.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also have </a:t>
            </a:r>
            <a:r>
              <a:rPr lang="en-AU" sz="2400" b="0" i="0" u="none" strike="noStrike" dirty="0" smtClean="0">
                <a:solidFill>
                  <a:srgbClr val="0780B0"/>
                </a:solidFill>
                <a:effectLst/>
                <a:latin typeface="Arial" panose="020B0604020202020204" pitchFamily="34" charset="0"/>
                <a:hlinkClick r:id="rId2"/>
              </a:rPr>
              <a:t>other senses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 </a:t>
            </a:r>
            <a:r>
              <a:rPr lang="en-AU" sz="2400" b="1" i="0" dirty="0" smtClean="0">
                <a:solidFill>
                  <a:srgbClr val="6AB04C"/>
                </a:solidFill>
                <a:effectLst/>
                <a:latin typeface="Arial" panose="020B0604020202020204" pitchFamily="34" charset="0"/>
              </a:rPr>
              <a:t>proprioception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means you know </a:t>
            </a:r>
            <a:r>
              <a:rPr lang="en-AU" sz="2400" b="1" i="0" dirty="0" smtClean="0">
                <a:solidFill>
                  <a:srgbClr val="453E87"/>
                </a:solidFill>
                <a:effectLst/>
                <a:latin typeface="Arial" panose="020B0604020202020204" pitchFamily="34" charset="0"/>
              </a:rPr>
              <a:t>where parts of your body are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even when your eyes are closed!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media/content/Science/1507690019.169581g/1507689989445-4409392589457525-optimi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59301"/>
            <a:ext cx="11269848" cy="212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970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6900" y="142439"/>
            <a:ext cx="1092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Plants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 sense the </a:t>
            </a:r>
            <a:r>
              <a:rPr lang="en-AU" sz="2400" b="1" i="0" dirty="0" smtClean="0">
                <a:solidFill>
                  <a:srgbClr val="FAD44F"/>
                </a:solidFill>
                <a:effectLst/>
                <a:latin typeface="Arial" panose="020B0604020202020204" pitchFamily="34" charset="0"/>
              </a:rPr>
              <a:t>light,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that they can </a:t>
            </a:r>
            <a:r>
              <a:rPr lang="en-AU" sz="2400" b="1" i="0" dirty="0" smtClean="0">
                <a:solidFill>
                  <a:srgbClr val="6AB04C"/>
                </a:solidFill>
                <a:effectLst/>
                <a:latin typeface="Arial" panose="020B0604020202020204" pitchFamily="34" charset="0"/>
              </a:rPr>
              <a:t>grow towards it.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animals,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sharks, have </a:t>
            </a:r>
            <a:r>
              <a:rPr lang="en-AU" sz="2400" b="1" i="0" dirty="0" smtClean="0">
                <a:solidFill>
                  <a:srgbClr val="6AB04C"/>
                </a:solidFill>
                <a:effectLst/>
                <a:latin typeface="Arial" panose="020B0604020202020204" pitchFamily="34" charset="0"/>
              </a:rPr>
              <a:t>electroreception,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means they can sense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electrical stimuli.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Other animals, like pigeons, have </a:t>
            </a:r>
            <a:r>
              <a:rPr lang="en-AU" sz="2400" b="1" i="0" dirty="0" err="1" smtClean="0">
                <a:solidFill>
                  <a:srgbClr val="6AB04C"/>
                </a:solidFill>
                <a:effectLst/>
                <a:latin typeface="Arial" panose="020B0604020202020204" pitchFamily="34" charset="0"/>
              </a:rPr>
              <a:t>magnetoreception</a:t>
            </a:r>
            <a:r>
              <a:rPr lang="en-AU" sz="2400" b="1" i="0" dirty="0" smtClean="0">
                <a:solidFill>
                  <a:srgbClr val="6AB04C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means they can sense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magnetic fields!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6635.620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7620" y="3543300"/>
            <a:ext cx="4958080" cy="3098800"/>
          </a:xfrm>
          <a:prstGeom prst="rect">
            <a:avLst/>
          </a:prstGeom>
        </p:spPr>
      </p:pic>
      <p:pic>
        <p:nvPicPr>
          <p:cNvPr id="4" name="1526254774.2472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8299" y="3543300"/>
            <a:ext cx="5508978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9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6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886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6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1082" y="475734"/>
            <a:ext cx="7962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All living things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carry out these seven </a:t>
            </a:r>
            <a:r>
              <a:rPr lang="en-AU" sz="2400" b="1" i="0" dirty="0" smtClean="0">
                <a:solidFill>
                  <a:srgbClr val="6AB04C"/>
                </a:solidFill>
                <a:effectLst/>
                <a:latin typeface="Arial" panose="020B0604020202020204" pitchFamily="34" charset="0"/>
              </a:rPr>
              <a:t>life processes: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528932718.688161g/1528932718552-1482788484470726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179" y="1142999"/>
            <a:ext cx="5364339" cy="545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90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4300" y="324535"/>
            <a:ext cx="11988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good way to remember these </a:t>
            </a:r>
            <a:r>
              <a:rPr lang="en-AU" sz="2400" b="1" i="0" smtClean="0">
                <a:solidFill>
                  <a:srgbClr val="6AB04C"/>
                </a:solidFill>
                <a:effectLst/>
                <a:latin typeface="Arial" panose="020B0604020202020204" pitchFamily="34" charset="0"/>
              </a:rPr>
              <a:t>seven life processes</a:t>
            </a:r>
            <a:r>
              <a:rPr lang="en-AU" sz="2400" b="1" i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by using the acronym </a:t>
            </a:r>
            <a:r>
              <a:rPr lang="en-AU" sz="2400" b="1" i="0" smtClean="0">
                <a:solidFill>
                  <a:srgbClr val="F7B731"/>
                </a:solidFill>
                <a:effectLst/>
                <a:latin typeface="Arial" panose="020B0604020202020204" pitchFamily="34" charset="0"/>
              </a:rPr>
              <a:t>MRS GREN.</a:t>
            </a:r>
            <a:endParaRPr lang="en-AU" sz="2400" b="1" i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28939677.620441g/1528939677561-1482788484470726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75" y="1155532"/>
            <a:ext cx="8886825" cy="58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272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800" y="411540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 </a:t>
            </a:r>
            <a:r>
              <a:rPr lang="en-AU" sz="24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organism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must carry out all seven of these </a:t>
            </a:r>
            <a:r>
              <a:rPr lang="en-AU" sz="2400" b="1" i="0" dirty="0" smtClean="0">
                <a:solidFill>
                  <a:srgbClr val="6AB04C"/>
                </a:solidFill>
                <a:effectLst/>
                <a:latin typeface="Arial" panose="020B0604020202020204" pitchFamily="34" charset="0"/>
              </a:rPr>
              <a:t>processes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be classified as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alive.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something carries out </a:t>
            </a:r>
            <a:r>
              <a:rPr lang="en-AU" sz="2400" b="1" i="0" dirty="0" smtClean="0">
                <a:solidFill>
                  <a:srgbClr val="6AB04C"/>
                </a:solidFill>
                <a:effectLst/>
                <a:latin typeface="Arial" panose="020B0604020202020204" pitchFamily="34" charset="0"/>
              </a:rPr>
              <a:t>some of the processes but not all,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cannot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 classified as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alive.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living things die, we say they are </a:t>
            </a:r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dead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no longer living.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0A3D62"/>
                </a:solidFill>
                <a:effectLst/>
                <a:latin typeface="Arial" panose="020B0604020202020204" pitchFamily="34" charset="0"/>
              </a:rPr>
              <a:t>Non-living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things are things that have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never been alive.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means that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fossil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dinosaurs would be classified under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living things,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they were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once alive.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11908191.782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7800" y="2404269"/>
            <a:ext cx="5813778" cy="3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8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03475" y="361434"/>
            <a:ext cx="5194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Here is a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diagram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recap all this: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8938344.348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4726" y="872343"/>
            <a:ext cx="7893174" cy="59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1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63036"/>
            <a:ext cx="11010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One of the first things that many living things do is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move!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Animals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move using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specialised structures,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legs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wings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help them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survive.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4310.026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73400" y="21463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9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6900" y="204738"/>
            <a:ext cx="10972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Did you know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plants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move too?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don't move their whole "body" like animals do, but they can move </a:t>
            </a:r>
            <a:r>
              <a:rPr lang="en-AU" sz="24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parts of themselves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(like moving their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leaves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toward 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0A3D62"/>
                </a:solidFill>
                <a:effectLst/>
                <a:latin typeface="Arial" panose="020B0604020202020204" pitchFamily="34" charset="0"/>
              </a:rPr>
              <a:t>Non-living things,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like rocket ships, can only move if they are pushed or pulled by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something else.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4034.748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01750" y="3299460"/>
            <a:ext cx="4210050" cy="3368040"/>
          </a:xfrm>
          <a:prstGeom prst="rect">
            <a:avLst/>
          </a:prstGeom>
        </p:spPr>
      </p:pic>
      <p:pic>
        <p:nvPicPr>
          <p:cNvPr id="4" name="1509319595.0221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05161" y="3299460"/>
            <a:ext cx="5971702" cy="33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1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646837"/>
            <a:ext cx="107569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All living things </a:t>
            </a:r>
            <a:r>
              <a:rPr lang="en-AU" sz="2400" b="1" i="0" dirty="0" smtClean="0">
                <a:solidFill>
                  <a:srgbClr val="A3CB38"/>
                </a:solidFill>
                <a:effectLst/>
                <a:latin typeface="Arial" panose="020B0604020202020204" pitchFamily="34" charset="0"/>
              </a:rPr>
              <a:t>grow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they get older.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Most </a:t>
            </a:r>
            <a:r>
              <a:rPr lang="en-AU" sz="24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animals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grow until they reach a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certain size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then stop. Most </a:t>
            </a:r>
            <a:r>
              <a:rPr lang="en-AU" sz="24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plants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continue growing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throughout their entire lives.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6444.01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4700" y="3189605"/>
            <a:ext cx="7785100" cy="350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2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89</Words>
  <Application>Microsoft Office PowerPoint</Application>
  <PresentationFormat>Widescreen</PresentationFormat>
  <Paragraphs>96</Paragraphs>
  <Slides>26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KaTeX_Main</vt:lpstr>
      <vt:lpstr>Office Theme</vt:lpstr>
      <vt:lpstr>MRS GREN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MRS GREN</dc:title>
  <dc:creator>Joseph D'cruz</dc:creator>
  <cp:lastModifiedBy>Joseph D'cruz</cp:lastModifiedBy>
  <cp:revision>3</cp:revision>
  <dcterms:created xsi:type="dcterms:W3CDTF">2020-06-06T04:28:04Z</dcterms:created>
  <dcterms:modified xsi:type="dcterms:W3CDTF">2020-06-06T04:39:47Z</dcterms:modified>
</cp:coreProperties>
</file>